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30" roundtripDataSignature="AMtx7mis2SWdkdefB7DrEVcGNQOMWx9V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8605ca187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length of </a:t>
            </a:r>
            <a:r>
              <a:rPr lang="en-US" sz="1100"/>
              <a:t>accumulation</a:t>
            </a:r>
            <a:r>
              <a:rPr lang="en-US" sz="1100"/>
              <a:t> vs </a:t>
            </a:r>
            <a:r>
              <a:rPr lang="en-US" sz="1100"/>
              <a:t>length</a:t>
            </a:r>
            <a:r>
              <a:rPr lang="en-US" sz="1100"/>
              <a:t> of upcoming trend.</a:t>
            </a:r>
            <a:endParaRPr sz="1100"/>
          </a:p>
        </p:txBody>
      </p:sp>
      <p:sp>
        <p:nvSpPr>
          <p:cNvPr id="142" name="Google Shape;142;g28605ca1879_0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8605ca187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148" name="Google Shape;148;g28605ca1879_0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8605ca187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155" name="Google Shape;155;g28605ca1879_0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8605ca187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Candle not corresponding to volume - 4 ways - 2 H, 2 D</a:t>
            </a:r>
            <a:endParaRPr sz="1100"/>
          </a:p>
        </p:txBody>
      </p:sp>
      <p:sp>
        <p:nvSpPr>
          <p:cNvPr id="164" name="Google Shape;164;g28605ca1879_0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86737e6a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Subsequent shift Analysis 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170" name="Google Shape;170;g286737e6ae7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86737e6ae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Price Movement Analysis</a:t>
            </a:r>
            <a:endParaRPr sz="1100"/>
          </a:p>
        </p:txBody>
      </p:sp>
      <p:sp>
        <p:nvSpPr>
          <p:cNvPr id="176" name="Google Shape;176;g286737e6ae7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86737e6ae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Non </a:t>
            </a:r>
            <a:r>
              <a:rPr lang="en-US" sz="1100"/>
              <a:t>Adjacent Price Movement Analysis</a:t>
            </a:r>
            <a:r>
              <a:rPr lang="en-US" sz="1100"/>
              <a:t> </a:t>
            </a:r>
            <a:endParaRPr sz="1100"/>
          </a:p>
        </p:txBody>
      </p:sp>
      <p:sp>
        <p:nvSpPr>
          <p:cNvPr id="182" name="Google Shape;182;g286737e6ae7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86737e6ae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Support and resistance breakout analysis</a:t>
            </a:r>
            <a:endParaRPr sz="1100"/>
          </a:p>
        </p:txBody>
      </p:sp>
      <p:sp>
        <p:nvSpPr>
          <p:cNvPr id="188" name="Google Shape;188;g286737e6ae7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86737e6ae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 Rounded"/>
              <a:buChar char="●"/>
            </a:pPr>
            <a:r>
              <a:rPr lang="en-US" sz="1300">
                <a:latin typeface="Arial Rounded"/>
                <a:ea typeface="Arial Rounded"/>
                <a:cs typeface="Arial Rounded"/>
                <a:sym typeface="Arial Rounded"/>
              </a:rPr>
              <a:t>Reduction in Volume and Volatility</a:t>
            </a:r>
            <a:endParaRPr sz="13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 Rounded"/>
              <a:buChar char="●"/>
            </a:pPr>
            <a:r>
              <a:rPr lang="en-US" sz="1300">
                <a:latin typeface="Arial Rounded"/>
                <a:ea typeface="Arial Rounded"/>
                <a:cs typeface="Arial Rounded"/>
                <a:sym typeface="Arial Rounded"/>
              </a:rPr>
              <a:t>Volume Increases before a breakout</a:t>
            </a:r>
            <a:endParaRPr sz="13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 Rounded"/>
              <a:buChar char="●"/>
            </a:pPr>
            <a:r>
              <a:rPr lang="en-US" sz="1300">
                <a:latin typeface="Arial Rounded"/>
                <a:ea typeface="Arial Rounded"/>
                <a:cs typeface="Arial Rounded"/>
                <a:sym typeface="Arial Rounded"/>
              </a:rPr>
              <a:t>Likely False Breakout (Liquidity Zone) to lure out the uninformed and to sell outside the distribution zone by or in case of accumulation above it</a:t>
            </a:r>
            <a:endParaRPr sz="13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 Rounded"/>
              <a:buChar char="●"/>
            </a:pPr>
            <a:r>
              <a:rPr lang="en-US" sz="1300">
                <a:latin typeface="Arial Rounded"/>
                <a:ea typeface="Arial Rounded"/>
                <a:cs typeface="Arial Rounded"/>
                <a:sym typeface="Arial Rounded"/>
              </a:rPr>
              <a:t>Bearish Candlesticks will be wider</a:t>
            </a:r>
            <a:endParaRPr sz="13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 Rounded"/>
              <a:buChar char="●"/>
            </a:pPr>
            <a:r>
              <a:rPr lang="en-US" sz="1300">
                <a:latin typeface="Arial Rounded"/>
                <a:ea typeface="Arial Rounded"/>
                <a:cs typeface="Arial Rounded"/>
                <a:sym typeface="Arial Rounded"/>
              </a:rPr>
              <a:t>Formation of lower highs and lower lows while in accumulation HHs and HLs</a:t>
            </a:r>
            <a:endParaRPr sz="13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 Rounded"/>
              <a:buChar char="●"/>
            </a:pPr>
            <a:r>
              <a:rPr lang="en-US" sz="1300">
                <a:latin typeface="Arial Rounded"/>
                <a:ea typeface="Arial Rounded"/>
                <a:cs typeface="Arial Rounded"/>
                <a:sym typeface="Arial Rounded"/>
              </a:rPr>
              <a:t>As buying interest is low, a path of least resistance to downside is created</a:t>
            </a:r>
            <a:endParaRPr sz="13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00"/>
          </a:p>
        </p:txBody>
      </p:sp>
      <p:sp>
        <p:nvSpPr>
          <p:cNvPr id="195" name="Google Shape;195;g286737e6ae7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86737e6ae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-US" sz="1100"/>
              <a:t>Preliminary Stop</a:t>
            </a:r>
            <a:r>
              <a:rPr lang="en-US" sz="1100"/>
              <a:t> - Accumulation → Preliminary Support, Distribution → Preliminary Supply</a:t>
            </a: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First </a:t>
            </a:r>
            <a:r>
              <a:rPr lang="en-US" sz="1100"/>
              <a:t>entrance</a:t>
            </a:r>
            <a:r>
              <a:rPr lang="en-US" sz="1100"/>
              <a:t> of </a:t>
            </a:r>
            <a:r>
              <a:rPr lang="en-US" sz="1100"/>
              <a:t>opposite</a:t>
            </a:r>
            <a:r>
              <a:rPr lang="en-US" sz="1100"/>
              <a:t> well informed whales</a:t>
            </a: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Narrow Range Candles + Constant High Volume ,  Large shadow and High Volume (Hammer for Accumulation, Inverted Hammer for Distribution)</a:t>
            </a: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Possibility of multiple </a:t>
            </a:r>
            <a:r>
              <a:rPr lang="en-US" sz="1100"/>
              <a:t>Preliminary</a:t>
            </a:r>
            <a:r>
              <a:rPr lang="en-US" sz="1100"/>
              <a:t> Stops - Inertia of trend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-US" sz="1100"/>
              <a:t>Climax</a:t>
            </a:r>
            <a:r>
              <a:rPr lang="en-US" sz="1100"/>
              <a:t>- HH before a distribution or LL before an accumulation. Identified by Wide range candle. Before accumulation it is </a:t>
            </a:r>
            <a:r>
              <a:rPr b="1" lang="en-US" sz="1100"/>
              <a:t>selling climax</a:t>
            </a:r>
            <a:r>
              <a:rPr lang="en-US" sz="1100"/>
              <a:t>, before distribution it is </a:t>
            </a:r>
            <a:r>
              <a:rPr b="1" lang="en-US" sz="1100"/>
              <a:t>buying climax</a:t>
            </a:r>
            <a:r>
              <a:rPr lang="en-US" sz="1100"/>
              <a:t>. </a:t>
            </a: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Sometimes a trend may not end with climatic volume. If there is a decrease in volume there will be exhaustion (Progressive lower peaks + price and volume become divergent) 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-US" sz="1100"/>
              <a:t>Reaction </a:t>
            </a:r>
            <a:r>
              <a:rPr lang="en-US" sz="1100"/>
              <a:t>- it is a sharp movement in the opposite direction of the climax. </a:t>
            </a:r>
            <a:r>
              <a:rPr lang="en-US" sz="1100"/>
              <a:t>Change of character from trend to side ways, </a:t>
            </a:r>
            <a:r>
              <a:rPr lang="en-US" sz="1100"/>
              <a:t>In accumulation reaction is called </a:t>
            </a:r>
            <a:r>
              <a:rPr b="1" lang="en-US" sz="1100"/>
              <a:t>Automatic Rally</a:t>
            </a:r>
            <a:r>
              <a:rPr lang="en-US" sz="1100"/>
              <a:t>. In Distribution reaction is called </a:t>
            </a:r>
            <a:r>
              <a:rPr b="1" lang="en-US" sz="1100"/>
              <a:t>Automatic Reaction</a:t>
            </a:r>
            <a:r>
              <a:rPr lang="en-US" sz="1100"/>
              <a:t>. </a:t>
            </a: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In case of accumulation it establishes the upper limit of the range, in case of distribution it </a:t>
            </a:r>
            <a:r>
              <a:rPr lang="en-US" sz="1100"/>
              <a:t>sets the lower limit of the range. </a:t>
            </a: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It confirms the climax, and establishes context for secondary test. 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 sz="1100"/>
              <a:t>Secondary test - Test climax with lower volume and NRCs.</a:t>
            </a: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 In Accumulation - After ST price does some Upthrust Action (UA). before reentering the sideways channel shows a minor sign of strength (mSOS). Then shows SOW at lower limit. 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 sz="1100"/>
              <a:t>Accumulation False Breakout is called Spring. In Distribution, it is called Upthrust. can be seen as UPAD(upthrust after accumulation.</a:t>
            </a: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Here the Well Informed induce the uninformed to the wrong side of the market to create liquidity zone. 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 sz="1100"/>
              <a:t>Can be termed as second change of character. In Accumulation it is called Sign of strength (SOS) or Jump Across a Creek (JAC). In Distribution sign of weakness (SOW) or Fall through the Ice (FTI).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 sz="1100"/>
              <a:t>Last point of support (LPS) in accumulation or  Last point of supply (LPSY). </a:t>
            </a: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01" name="Google Shape;201;g286737e6ae7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79766c6973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92" name="Google Shape;92;g279766c6973_1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86737e6ae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208" name="Google Shape;208;g286737e6ae7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86737e6ae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214" name="Google Shape;214;g286737e6ae7_0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8818bacbd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 Rounded"/>
                <a:ea typeface="Arial Rounded"/>
                <a:cs typeface="Arial Rounded"/>
                <a:sym typeface="Arial Rounded"/>
              </a:rPr>
              <a:t>Phase A: </a:t>
            </a:r>
            <a:r>
              <a:rPr lang="en-US" sz="1500">
                <a:latin typeface="Arial Rounded"/>
                <a:ea typeface="Arial Rounded"/>
                <a:cs typeface="Arial Rounded"/>
                <a:sym typeface="Arial Rounded"/>
              </a:rPr>
              <a:t>Stop of previous trend </a:t>
            </a:r>
            <a:endParaRPr sz="15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Arial Rounded"/>
                <a:ea typeface="Arial Rounded"/>
                <a:cs typeface="Arial Rounded"/>
                <a:sym typeface="Arial Rounded"/>
              </a:rPr>
              <a:t>		   Don’t look for opportunities. Observe the market.</a:t>
            </a:r>
            <a:endParaRPr sz="15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Arial Rounded"/>
                <a:ea typeface="Arial Rounded"/>
                <a:cs typeface="Arial Rounded"/>
                <a:sym typeface="Arial Rounded"/>
              </a:rPr>
              <a:t>		   especially for the secondary test. </a:t>
            </a:r>
            <a:endParaRPr sz="15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Arial Rounded"/>
                <a:ea typeface="Arial Rounded"/>
                <a:cs typeface="Arial Rounded"/>
                <a:sym typeface="Arial Rounded"/>
              </a:rPr>
              <a:t>		   Signs:</a:t>
            </a:r>
            <a:endParaRPr sz="15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Arial Rounded"/>
                <a:ea typeface="Arial Rounded"/>
                <a:cs typeface="Arial Rounded"/>
                <a:sym typeface="Arial Rounded"/>
              </a:rPr>
              <a:t>		   Look for climatic volume at Preliminary stop and climax.</a:t>
            </a:r>
            <a:endParaRPr sz="15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Arial Rounded"/>
                <a:ea typeface="Arial Rounded"/>
                <a:cs typeface="Arial Rounded"/>
                <a:sym typeface="Arial Rounded"/>
              </a:rPr>
              <a:t>   Reaction will be different than prior counter trend moves. </a:t>
            </a:r>
            <a:endParaRPr sz="15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 Rounded"/>
                <a:ea typeface="Arial Rounded"/>
                <a:cs typeface="Arial Rounded"/>
                <a:sym typeface="Arial Rounded"/>
              </a:rPr>
              <a:t>Phase B:</a:t>
            </a:r>
            <a:r>
              <a:rPr lang="en-US" sz="1400">
                <a:latin typeface="Arial Rounded"/>
                <a:ea typeface="Arial Rounded"/>
                <a:cs typeface="Arial Rounded"/>
                <a:sym typeface="Arial Rounded"/>
              </a:rPr>
              <a:t> Construction of Cause</a:t>
            </a:r>
            <a:endParaRPr sz="14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 Rounded"/>
                <a:ea typeface="Arial Rounded"/>
                <a:cs typeface="Arial Rounded"/>
                <a:sym typeface="Arial Rounded"/>
              </a:rPr>
              <a:t>		  Precautions:</a:t>
            </a:r>
            <a:endParaRPr sz="14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 Rounded"/>
                <a:ea typeface="Arial Rounded"/>
                <a:cs typeface="Arial Rounded"/>
                <a:sym typeface="Arial Rounded"/>
              </a:rPr>
              <a:t>		-  Longer time duration than A</a:t>
            </a:r>
            <a:endParaRPr sz="14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 Rounded"/>
                <a:ea typeface="Arial Rounded"/>
                <a:cs typeface="Arial Rounded"/>
                <a:sym typeface="Arial Rounded"/>
              </a:rPr>
              <a:t>		-  Careful Analysis of volume and price at both limits of the range</a:t>
            </a:r>
            <a:r>
              <a:rPr lang="en-US" sz="1800">
                <a:latin typeface="Arial Rounded"/>
                <a:ea typeface="Arial Rounded"/>
                <a:cs typeface="Arial Rounded"/>
                <a:sym typeface="Arial Rounded"/>
              </a:rPr>
              <a:t>	  </a:t>
            </a:r>
            <a:endParaRPr sz="18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 Rounded"/>
                <a:ea typeface="Arial Rounded"/>
                <a:cs typeface="Arial Rounded"/>
                <a:sym typeface="Arial Rounded"/>
              </a:rPr>
              <a:t>Phase C: The Test - False Breakout - Liquidity Zone</a:t>
            </a:r>
            <a:endParaRPr sz="18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 Rounded"/>
                <a:ea typeface="Arial Rounded"/>
                <a:cs typeface="Arial Rounded"/>
                <a:sym typeface="Arial Rounded"/>
              </a:rPr>
              <a:t>Phase D: Trend Inside the range - Breakout and confirmation</a:t>
            </a:r>
            <a:endParaRPr sz="18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 Rounded"/>
                <a:ea typeface="Arial Rounded"/>
                <a:cs typeface="Arial Rounded"/>
                <a:sym typeface="Arial Rounded"/>
              </a:rPr>
              <a:t>Phase E: Trend Outside the range</a:t>
            </a:r>
            <a:endParaRPr sz="18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220" name="Google Shape;220;g28818bacbda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8818bacbd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227" name="Google Shape;227;g28818bacbda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8818bacbd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5. Decrease in volume is more common during accumulation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    Constant or </a:t>
            </a:r>
            <a:r>
              <a:rPr lang="en-US" sz="1900"/>
              <a:t>unusual</a:t>
            </a:r>
            <a:r>
              <a:rPr lang="en-US" sz="1900"/>
              <a:t> volume patterns during distribution structures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    Why? Because the urge to sell is more than the urge to buy. </a:t>
            </a:r>
            <a:endParaRPr sz="1900"/>
          </a:p>
        </p:txBody>
      </p:sp>
      <p:sp>
        <p:nvSpPr>
          <p:cNvPr id="234" name="Google Shape;234;g28818bacbda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8605ca187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1- In UT focus on volume at PDH + PDC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2- Need three consecutive significantly bullish vol bars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3- Volume should be more than previous </a:t>
            </a:r>
            <a:r>
              <a:rPr lang="en-US" sz="1100"/>
              <a:t>sessions</a:t>
            </a:r>
            <a:r>
              <a:rPr lang="en-US" sz="1100"/>
              <a:t> of the day – Will be marked as demand zone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4- Need Pumping candles (Obvious)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99" name="Google Shape;99;g28605ca1879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8605ca187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105" name="Google Shape;105;g28605ca1879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8605ca187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111" name="Google Shape;111;g28605ca1879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8605ca187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117" name="Google Shape;117;g28605ca1879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8605ca187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123" name="Google Shape;123;g28605ca1879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8605ca187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129" name="Google Shape;129;g28605ca1879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8605ca187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136" name="Google Shape;136;g28605ca1879_0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1" type="body"/>
          </p:nvPr>
        </p:nvSpPr>
        <p:spPr>
          <a:xfrm rot="5400000">
            <a:off x="3833019" y="-1623218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 rot="5400000">
            <a:off x="7285038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 rot="5400000">
            <a:off x="1697038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4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7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8"/>
          <p:cNvSpPr txBox="1"/>
          <p:nvPr>
            <p:ph idx="2" type="body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8"/>
          <p:cNvSpPr txBox="1"/>
          <p:nvPr>
            <p:ph idx="3" type="body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8"/>
          <p:cNvSpPr txBox="1"/>
          <p:nvPr>
            <p:ph idx="4" type="body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8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1"/>
          <p:cNvSpPr txBox="1"/>
          <p:nvPr>
            <p:ph idx="2" type="body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11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2"/>
          <p:cNvSpPr txBox="1"/>
          <p:nvPr>
            <p:ph idx="1" type="body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2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 amt="44000"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-16400" y="2274625"/>
            <a:ext cx="52656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00"/>
              <a:buFont typeface="Arial"/>
              <a:buNone/>
            </a:pPr>
            <a:r>
              <a:rPr lang="en-US" sz="6900">
                <a:latin typeface="Arial Rounded"/>
                <a:ea typeface="Arial Rounded"/>
                <a:cs typeface="Arial Rounded"/>
                <a:sym typeface="Arial Rounded"/>
              </a:rPr>
              <a:t>Volume</a:t>
            </a:r>
            <a:endParaRPr sz="69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00"/>
              <a:buFont typeface="Arial"/>
              <a:buNone/>
            </a:pPr>
            <a:r>
              <a:rPr lang="en-US" sz="6900">
                <a:latin typeface="Arial Rounded"/>
                <a:ea typeface="Arial Rounded"/>
                <a:cs typeface="Arial Rounded"/>
                <a:sym typeface="Arial Rounded"/>
              </a:rPr>
              <a:t>Techniques</a:t>
            </a:r>
            <a:endParaRPr sz="69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b="0" l="0" r="28774" t="0"/>
          <a:stretch/>
        </p:blipFill>
        <p:spPr>
          <a:xfrm>
            <a:off x="5463675" y="280600"/>
            <a:ext cx="6469426" cy="63192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8605ca1879_0_48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The Wyckoff Method</a:t>
            </a:r>
            <a:endParaRPr sz="40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45" name="Google Shape;145;g28605ca1879_0_48"/>
          <p:cNvSpPr txBox="1"/>
          <p:nvPr/>
        </p:nvSpPr>
        <p:spPr>
          <a:xfrm>
            <a:off x="372150" y="903775"/>
            <a:ext cx="11465400" cy="53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Char char="●"/>
            </a:pPr>
            <a:r>
              <a:rPr lang="en-US" sz="2800">
                <a:latin typeface="Arial Rounded"/>
                <a:ea typeface="Arial Rounded"/>
                <a:cs typeface="Arial Rounded"/>
                <a:sym typeface="Arial Rounded"/>
              </a:rPr>
              <a:t>Asymmetry</a:t>
            </a:r>
            <a:r>
              <a:rPr lang="en-US" sz="2800">
                <a:latin typeface="Arial Rounded"/>
                <a:ea typeface="Arial Rounded"/>
                <a:cs typeface="Arial Rounded"/>
                <a:sym typeface="Arial Rounded"/>
              </a:rPr>
              <a:t> of Supply and Demand - Whales vs Retailers</a:t>
            </a:r>
            <a:endParaRPr sz="28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Char char="●"/>
            </a:pPr>
            <a:r>
              <a:rPr lang="en-US" sz="2800">
                <a:latin typeface="Arial Rounded"/>
                <a:ea typeface="Arial Rounded"/>
                <a:cs typeface="Arial Rounded"/>
                <a:sym typeface="Arial Rounded"/>
              </a:rPr>
              <a:t>Types of Supply and Demand</a:t>
            </a:r>
            <a:endParaRPr sz="28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Char char="○"/>
            </a:pPr>
            <a:r>
              <a:rPr lang="en-US" sz="2800">
                <a:latin typeface="Arial Rounded"/>
                <a:ea typeface="Arial Rounded"/>
                <a:cs typeface="Arial Rounded"/>
                <a:sym typeface="Arial Rounded"/>
              </a:rPr>
              <a:t>Aggressive - Market Orders - Hastens price movement</a:t>
            </a:r>
            <a:endParaRPr sz="28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Aggressive Demand &gt; Passive Supply - Bullish</a:t>
            </a:r>
            <a:endParaRPr sz="28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Aggressive Supply &gt; Passive Demand - Bearish</a:t>
            </a:r>
            <a:endParaRPr sz="28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Font typeface="Arial Rounded"/>
              <a:buChar char="○"/>
            </a:pPr>
            <a:r>
              <a:rPr lang="en-US" sz="2800">
                <a:latin typeface="Arial Rounded"/>
                <a:ea typeface="Arial Rounded"/>
                <a:cs typeface="Arial Rounded"/>
                <a:sym typeface="Arial Rounded"/>
              </a:rPr>
              <a:t>Passive - Limit Orders - Slows down price movement </a:t>
            </a:r>
            <a:r>
              <a:rPr lang="en-US" sz="28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Absorption: By placing limit orders, one side of market blocks the other.</a:t>
            </a:r>
            <a:endParaRPr sz="28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 Rounded"/>
              <a:buChar char="●"/>
            </a:pPr>
            <a:r>
              <a:rPr lang="en-US" sz="28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Determinism - Cause and Effect - Length of Wyckoff Cycle </a:t>
            </a:r>
            <a:endParaRPr sz="28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8605ca1879_0_52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The Wyckoff Method</a:t>
            </a:r>
            <a:endParaRPr sz="40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51" name="Google Shape;151;g28605ca1879_0_52"/>
          <p:cNvSpPr txBox="1"/>
          <p:nvPr/>
        </p:nvSpPr>
        <p:spPr>
          <a:xfrm>
            <a:off x="283500" y="1010100"/>
            <a:ext cx="116250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52" name="Google Shape;152;g28605ca1879_0_52"/>
          <p:cNvSpPr txBox="1"/>
          <p:nvPr/>
        </p:nvSpPr>
        <p:spPr>
          <a:xfrm>
            <a:off x="850600" y="1240475"/>
            <a:ext cx="10207200" cy="43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latin typeface="Arial Rounded"/>
                <a:ea typeface="Arial Rounded"/>
                <a:cs typeface="Arial Rounded"/>
                <a:sym typeface="Arial Rounded"/>
              </a:rPr>
              <a:t>Anomalies? Yes</a:t>
            </a:r>
            <a:endParaRPr sz="39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latin typeface="Arial Rounded"/>
                <a:ea typeface="Arial Rounded"/>
                <a:cs typeface="Arial Rounded"/>
                <a:sym typeface="Arial Rounded"/>
              </a:rPr>
              <a:t>In terms of Fast Reversal Patterns</a:t>
            </a:r>
            <a:endParaRPr sz="39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SzPts val="3900"/>
              <a:buFont typeface="Arial Rounded"/>
              <a:buChar char="●"/>
            </a:pPr>
            <a:r>
              <a:rPr lang="en-US" sz="3900">
                <a:latin typeface="Arial Rounded"/>
                <a:ea typeface="Arial Rounded"/>
                <a:cs typeface="Arial Rounded"/>
                <a:sym typeface="Arial Rounded"/>
              </a:rPr>
              <a:t>Climax</a:t>
            </a:r>
            <a:endParaRPr sz="39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SzPts val="3900"/>
              <a:buFont typeface="Arial Rounded"/>
              <a:buChar char="●"/>
            </a:pPr>
            <a:r>
              <a:rPr lang="en-US" sz="3900">
                <a:latin typeface="Arial Rounded"/>
                <a:ea typeface="Arial Rounded"/>
                <a:cs typeface="Arial Rounded"/>
                <a:sym typeface="Arial Rounded"/>
              </a:rPr>
              <a:t>Double Top/Bottom</a:t>
            </a:r>
            <a:endParaRPr sz="39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SzPts val="3900"/>
              <a:buFont typeface="Arial Rounded"/>
              <a:buChar char="●"/>
            </a:pPr>
            <a:r>
              <a:rPr lang="en-US" sz="3900">
                <a:latin typeface="Arial Rounded"/>
                <a:ea typeface="Arial Rounded"/>
                <a:cs typeface="Arial Rounded"/>
                <a:sym typeface="Arial Rounded"/>
              </a:rPr>
              <a:t>Pullback (W/M)</a:t>
            </a:r>
            <a:endParaRPr sz="39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SzPts val="3900"/>
              <a:buFont typeface="Arial Rounded"/>
              <a:buChar char="●"/>
            </a:pPr>
            <a:r>
              <a:rPr lang="en-US" sz="3900">
                <a:latin typeface="Arial Rounded"/>
                <a:ea typeface="Arial Rounded"/>
                <a:cs typeface="Arial Rounded"/>
                <a:sym typeface="Arial Rounded"/>
              </a:rPr>
              <a:t>Traps</a:t>
            </a:r>
            <a:endParaRPr sz="39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8605ca1879_0_56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Anomaly Patterns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58" name="Google Shape;158;g28605ca1879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900"/>
            <a:ext cx="4579100" cy="29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28605ca1879_0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9775" y="897900"/>
            <a:ext cx="5346183" cy="29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28605ca1879_0_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962650"/>
            <a:ext cx="4579099" cy="2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28605ca1879_0_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4600" y="3962650"/>
            <a:ext cx="5331349" cy="2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8605ca1879_0_60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Harmony and Divergence - VSA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67" name="Google Shape;167;g28605ca1879_0_60"/>
          <p:cNvSpPr txBox="1"/>
          <p:nvPr/>
        </p:nvSpPr>
        <p:spPr>
          <a:xfrm>
            <a:off x="629100" y="1089300"/>
            <a:ext cx="109338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Font typeface="Arial Rounded"/>
              <a:buChar char="●"/>
            </a:pPr>
            <a:r>
              <a:rPr lang="en-US" sz="3500">
                <a:latin typeface="Arial Rounded"/>
                <a:ea typeface="Arial Rounded"/>
                <a:cs typeface="Arial Rounded"/>
                <a:sym typeface="Arial Rounded"/>
              </a:rPr>
              <a:t>Volume ∝ Price</a:t>
            </a:r>
            <a:endParaRPr sz="35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Font typeface="Arial Rounded"/>
              <a:buChar char="●"/>
            </a:pPr>
            <a:r>
              <a:rPr lang="en-US" sz="3500">
                <a:latin typeface="Arial Rounded"/>
                <a:ea typeface="Arial Rounded"/>
                <a:cs typeface="Arial Rounded"/>
                <a:sym typeface="Arial Rounded"/>
              </a:rPr>
              <a:t>Harmony - When Price Range corresponds to Volume</a:t>
            </a:r>
            <a:endParaRPr sz="35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Font typeface="Arial Rounded"/>
              <a:buChar char="●"/>
            </a:pPr>
            <a:r>
              <a:rPr lang="en-US" sz="3500">
                <a:latin typeface="Arial Rounded"/>
                <a:ea typeface="Arial Rounded"/>
                <a:cs typeface="Arial Rounded"/>
                <a:sym typeface="Arial Rounded"/>
              </a:rPr>
              <a:t>Divergence - When Price Range doesn’t reflect the Volume</a:t>
            </a:r>
            <a:endParaRPr sz="35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86737e6ae7_0_0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Harmony and Divergence - SSA</a:t>
            </a:r>
            <a:endParaRPr sz="40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73" name="Google Shape;173;g286737e6ae7_0_0"/>
          <p:cNvSpPr txBox="1"/>
          <p:nvPr/>
        </p:nvSpPr>
        <p:spPr>
          <a:xfrm>
            <a:off x="505125" y="1223950"/>
            <a:ext cx="111516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Arial Rounded"/>
              <a:buChar char="●"/>
            </a:pPr>
            <a:r>
              <a:rPr lang="en-US" sz="2500">
                <a:latin typeface="Arial Rounded"/>
                <a:ea typeface="Arial Rounded"/>
                <a:cs typeface="Arial Rounded"/>
                <a:sym typeface="Arial Rounded"/>
              </a:rPr>
              <a:t>Harmony - High Volume bullish candle should increase the price in the next candle</a:t>
            </a:r>
            <a:endParaRPr sz="25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Arial Rounded"/>
              <a:buChar char="●"/>
            </a:pPr>
            <a:r>
              <a:rPr lang="en-US" sz="2500">
                <a:latin typeface="Arial Rounded"/>
                <a:ea typeface="Arial Rounded"/>
                <a:cs typeface="Arial Rounded"/>
                <a:sym typeface="Arial Rounded"/>
              </a:rPr>
              <a:t>Divergence - No rise in price in subsequent candles after High Volume candle </a:t>
            </a:r>
            <a:endParaRPr sz="25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Arial Rounded"/>
              <a:buChar char="●"/>
            </a:pPr>
            <a:r>
              <a:rPr lang="en-US" sz="2500">
                <a:latin typeface="Arial Rounded"/>
                <a:ea typeface="Arial Rounded"/>
                <a:cs typeface="Arial Rounded"/>
                <a:sym typeface="Arial Rounded"/>
              </a:rPr>
              <a:t>Vice Versa</a:t>
            </a:r>
            <a:endParaRPr sz="25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86737e6ae7_0_5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Harmony and Divergence - PMA</a:t>
            </a:r>
            <a:endParaRPr sz="40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79" name="Google Shape;179;g286737e6ae7_0_5"/>
          <p:cNvSpPr txBox="1"/>
          <p:nvPr/>
        </p:nvSpPr>
        <p:spPr>
          <a:xfrm>
            <a:off x="592550" y="1126800"/>
            <a:ext cx="111576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Arial Rounded"/>
                <a:ea typeface="Arial Rounded"/>
                <a:cs typeface="Arial Rounded"/>
                <a:sym typeface="Arial Rounded"/>
              </a:rPr>
              <a:t>Harmony : Price movement in the direction of trend (Impulse) should display an </a:t>
            </a:r>
            <a:r>
              <a:rPr lang="en-US" sz="3000">
                <a:latin typeface="Arial Rounded"/>
                <a:ea typeface="Arial Rounded"/>
                <a:cs typeface="Arial Rounded"/>
                <a:sym typeface="Arial Rounded"/>
              </a:rPr>
              <a:t>increase</a:t>
            </a:r>
            <a:r>
              <a:rPr lang="en-US" sz="3000">
                <a:latin typeface="Arial Rounded"/>
                <a:ea typeface="Arial Rounded"/>
                <a:cs typeface="Arial Rounded"/>
                <a:sym typeface="Arial Rounded"/>
              </a:rPr>
              <a:t> in Volume, and a decrease in volume in case of a movement opposite (Correction) to trend.</a:t>
            </a:r>
            <a:endParaRPr sz="30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Arial Rounded"/>
                <a:ea typeface="Arial Rounded"/>
                <a:cs typeface="Arial Rounded"/>
                <a:sym typeface="Arial Rounded"/>
              </a:rPr>
              <a:t>Divergence: In the direction of a trend (Impulse), it should display a </a:t>
            </a:r>
            <a:r>
              <a:rPr lang="en-US" sz="3000">
                <a:latin typeface="Arial Rounded"/>
                <a:ea typeface="Arial Rounded"/>
                <a:cs typeface="Arial Rounded"/>
                <a:sym typeface="Arial Rounded"/>
              </a:rPr>
              <a:t>decrease</a:t>
            </a:r>
            <a:r>
              <a:rPr lang="en-US" sz="3000">
                <a:latin typeface="Arial Rounded"/>
                <a:ea typeface="Arial Rounded"/>
                <a:cs typeface="Arial Rounded"/>
                <a:sym typeface="Arial Rounded"/>
              </a:rPr>
              <a:t> in volume and an increase, in the opposite direction of the trend (Correction). </a:t>
            </a:r>
            <a:endParaRPr sz="30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86737e6ae7_0_9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Harmony and Divergence - NAd PMA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85" name="Google Shape;185;g286737e6ae7_0_9"/>
          <p:cNvSpPr txBox="1"/>
          <p:nvPr/>
        </p:nvSpPr>
        <p:spPr>
          <a:xfrm>
            <a:off x="494750" y="1236875"/>
            <a:ext cx="113085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Harmony: Volume curve in the next Impulse - Correction Cycle should be more than the previous one. </a:t>
            </a:r>
            <a:endParaRPr sz="36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rial Rounded"/>
                <a:ea typeface="Arial Rounded"/>
                <a:cs typeface="Arial Rounded"/>
                <a:sym typeface="Arial Rounded"/>
              </a:rPr>
              <a:t>Divergence: Volume curve reduces it’s as the trend progresses. </a:t>
            </a:r>
            <a:endParaRPr sz="36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86737e6ae7_0_13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Harmony and Resistance - S/RBA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91" name="Google Shape;191;g286737e6ae7_0_13"/>
          <p:cNvSpPr txBox="1"/>
          <p:nvPr/>
        </p:nvSpPr>
        <p:spPr>
          <a:xfrm>
            <a:off x="335725" y="1289875"/>
            <a:ext cx="114675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Arial Rounded"/>
                <a:ea typeface="Arial Rounded"/>
                <a:cs typeface="Arial Rounded"/>
                <a:sym typeface="Arial Rounded"/>
              </a:rPr>
              <a:t>Harmony: Breakout happens with high volume and the S/R level is not lost afterwards. Survives retesting</a:t>
            </a:r>
            <a:endParaRPr sz="33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Arial Rounded"/>
                <a:ea typeface="Arial Rounded"/>
                <a:cs typeface="Arial Rounded"/>
                <a:sym typeface="Arial Rounded"/>
              </a:rPr>
              <a:t>Divergence: False Breakout</a:t>
            </a:r>
            <a:endParaRPr sz="33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92" name="Google Shape;192;g286737e6ae7_0_13"/>
          <p:cNvSpPr txBox="1"/>
          <p:nvPr/>
        </p:nvSpPr>
        <p:spPr>
          <a:xfrm>
            <a:off x="335725" y="3957975"/>
            <a:ext cx="10177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3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Well-Informed vs Uninformed</a:t>
            </a:r>
            <a:endParaRPr sz="33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3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Capital Flow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86737e6ae7_0_17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Accumulation</a:t>
            </a: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 and Distribution in Detail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98" name="Google Shape;198;g286737e6ae7_0_17"/>
          <p:cNvSpPr txBox="1"/>
          <p:nvPr/>
        </p:nvSpPr>
        <p:spPr>
          <a:xfrm>
            <a:off x="494750" y="918825"/>
            <a:ext cx="11379300" cy="5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Font typeface="Arial Rounded"/>
              <a:buChar char="●"/>
            </a:pPr>
            <a:r>
              <a:rPr lang="en-US" sz="3300">
                <a:latin typeface="Arial Rounded"/>
                <a:ea typeface="Arial Rounded"/>
                <a:cs typeface="Arial Rounded"/>
                <a:sym typeface="Arial Rounded"/>
              </a:rPr>
              <a:t>Reduction in Volume and Volatility</a:t>
            </a:r>
            <a:endParaRPr sz="33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Font typeface="Arial Rounded"/>
              <a:buChar char="●"/>
            </a:pPr>
            <a:r>
              <a:rPr lang="en-US" sz="3300">
                <a:latin typeface="Arial Rounded"/>
                <a:ea typeface="Arial Rounded"/>
                <a:cs typeface="Arial Rounded"/>
                <a:sym typeface="Arial Rounded"/>
              </a:rPr>
              <a:t>Volume Increases before a breakout</a:t>
            </a:r>
            <a:endParaRPr sz="33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Font typeface="Arial Rounded"/>
              <a:buChar char="●"/>
            </a:pPr>
            <a:r>
              <a:rPr lang="en-US" sz="3300">
                <a:latin typeface="Arial Rounded"/>
                <a:ea typeface="Arial Rounded"/>
                <a:cs typeface="Arial Rounded"/>
                <a:sym typeface="Arial Rounded"/>
              </a:rPr>
              <a:t>Liquidity Zone - (Spring - Upthrust)</a:t>
            </a:r>
            <a:endParaRPr sz="33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Font typeface="Arial Rounded"/>
              <a:buChar char="●"/>
            </a:pPr>
            <a:r>
              <a:rPr lang="en-US" sz="3300">
                <a:latin typeface="Arial Rounded"/>
                <a:ea typeface="Arial Rounded"/>
                <a:cs typeface="Arial Rounded"/>
                <a:sym typeface="Arial Rounded"/>
              </a:rPr>
              <a:t>Respective Candlesticks will be wider (WRCs)</a:t>
            </a:r>
            <a:endParaRPr sz="33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Font typeface="Arial Rounded"/>
              <a:buChar char="●"/>
            </a:pPr>
            <a:r>
              <a:rPr lang="en-US" sz="3300">
                <a:latin typeface="Arial Rounded"/>
                <a:ea typeface="Arial Rounded"/>
                <a:cs typeface="Arial Rounded"/>
                <a:sym typeface="Arial Rounded"/>
              </a:rPr>
              <a:t>Minor HHs and HLs, LHs and LLs</a:t>
            </a:r>
            <a:endParaRPr sz="33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Font typeface="Arial Rounded"/>
              <a:buChar char="●"/>
            </a:pPr>
            <a:r>
              <a:rPr lang="en-US" sz="3300">
                <a:latin typeface="Arial Rounded"/>
                <a:ea typeface="Arial Rounded"/>
                <a:cs typeface="Arial Rounded"/>
                <a:sym typeface="Arial Rounded"/>
              </a:rPr>
              <a:t>Path of least resistance</a:t>
            </a:r>
            <a:endParaRPr sz="29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86737e6ae7_0_21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Logical Events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04" name="Google Shape;204;g286737e6ae7_0_21"/>
          <p:cNvSpPr txBox="1"/>
          <p:nvPr/>
        </p:nvSpPr>
        <p:spPr>
          <a:xfrm>
            <a:off x="2986150" y="3410225"/>
            <a:ext cx="9241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05" name="Google Shape;205;g286737e6ae7_0_21"/>
          <p:cNvSpPr txBox="1"/>
          <p:nvPr/>
        </p:nvSpPr>
        <p:spPr>
          <a:xfrm>
            <a:off x="494750" y="918825"/>
            <a:ext cx="11379300" cy="56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1. Preliminary Stop</a:t>
            </a:r>
            <a:endParaRPr sz="40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2. Climax (SC, BC)</a:t>
            </a:r>
            <a:endParaRPr sz="40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3. Reaction - CHoCH (ARa, ARe)</a:t>
            </a:r>
            <a:endParaRPr sz="40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4. Secondary Test (UA, mSOS, SOW)</a:t>
            </a:r>
            <a:endParaRPr sz="40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5. False Breakout (spring, upthrust)</a:t>
            </a:r>
            <a:endParaRPr sz="40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6. Breakout (sChoCh, SOS, SOW)</a:t>
            </a:r>
            <a:endParaRPr sz="40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7. Confirmation</a:t>
            </a:r>
            <a:endParaRPr sz="40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79766c6973_1_16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Previous OHLC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95" name="Google Shape;95;g279766c6973_1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975" y="1616450"/>
            <a:ext cx="6637600" cy="4564849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6" name="Google Shape;96;g279766c6973_1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6375" y="995025"/>
            <a:ext cx="3549534" cy="5807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86737e6ae7_0_25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Accumulation Events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11" name="Google Shape;211;g286737e6ae7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25" y="1060525"/>
            <a:ext cx="11573750" cy="55946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86737e6ae7_0_29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Distribution Events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17" name="Google Shape;217;g286737e6ae7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375" y="1060525"/>
            <a:ext cx="11500699" cy="551907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8818bacbda_0_3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Phases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23" name="Google Shape;223;g28818bacbda_0_3"/>
          <p:cNvSpPr txBox="1"/>
          <p:nvPr/>
        </p:nvSpPr>
        <p:spPr>
          <a:xfrm>
            <a:off x="812175" y="1744400"/>
            <a:ext cx="884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g28818bacbda_0_3"/>
          <p:cNvSpPr txBox="1"/>
          <p:nvPr/>
        </p:nvSpPr>
        <p:spPr>
          <a:xfrm>
            <a:off x="581775" y="1335600"/>
            <a:ext cx="9075000" cy="55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58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 Rounded"/>
              <a:buAutoNum type="arabicPeriod"/>
            </a:pPr>
            <a:r>
              <a:rPr lang="en-US" sz="52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Phase A (PS, C, R, ST)</a:t>
            </a:r>
            <a:endParaRPr sz="52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558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 Rounded"/>
              <a:buAutoNum type="arabicPeriod"/>
            </a:pPr>
            <a:r>
              <a:rPr lang="en-US" sz="52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Phase B (ST, UT, SOW)</a:t>
            </a:r>
            <a:endParaRPr sz="52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558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 Rounded"/>
              <a:buAutoNum type="arabicPeriod"/>
            </a:pPr>
            <a:r>
              <a:rPr lang="en-US" sz="52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Phase C (UTAD, Spring)</a:t>
            </a:r>
            <a:endParaRPr sz="52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558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 Rounded"/>
              <a:buAutoNum type="arabicPeriod"/>
            </a:pPr>
            <a:r>
              <a:rPr lang="en-US" sz="52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Phase D (JAC, SOW)</a:t>
            </a:r>
            <a:endParaRPr sz="52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558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 Rounded"/>
              <a:buAutoNum type="arabicPeriod"/>
            </a:pPr>
            <a:r>
              <a:rPr lang="en-US" sz="52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Phase E (TOR)</a:t>
            </a:r>
            <a:endParaRPr sz="52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8818bacbda_0_10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Structures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30" name="Google Shape;230;g28818bacbda_0_10"/>
          <p:cNvSpPr txBox="1"/>
          <p:nvPr/>
        </p:nvSpPr>
        <p:spPr>
          <a:xfrm>
            <a:off x="812175" y="1744400"/>
            <a:ext cx="884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28818bacbda_0_10"/>
          <p:cNvSpPr txBox="1"/>
          <p:nvPr/>
        </p:nvSpPr>
        <p:spPr>
          <a:xfrm>
            <a:off x="781450" y="1360575"/>
            <a:ext cx="10902300" cy="3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latin typeface="Arial Rounded"/>
                <a:ea typeface="Arial Rounded"/>
                <a:cs typeface="Arial Rounded"/>
                <a:sym typeface="Arial Rounded"/>
              </a:rPr>
              <a:t>ChoCh in A and D </a:t>
            </a:r>
            <a:endParaRPr sz="37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latin typeface="Arial Rounded"/>
                <a:ea typeface="Arial Rounded"/>
                <a:cs typeface="Arial Rounded"/>
                <a:sym typeface="Arial Rounded"/>
              </a:rPr>
              <a:t>Sloping Structures:</a:t>
            </a:r>
            <a:endParaRPr sz="37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4635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 Rounded"/>
              <a:buAutoNum type="arabicPeriod"/>
            </a:pPr>
            <a:r>
              <a:rPr lang="en-US" sz="3700">
                <a:latin typeface="Arial Rounded"/>
                <a:ea typeface="Arial Rounded"/>
                <a:cs typeface="Arial Rounded"/>
                <a:sym typeface="Arial Rounded"/>
              </a:rPr>
              <a:t>Upsloping Accumulation and Distribution</a:t>
            </a:r>
            <a:endParaRPr sz="37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4635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 Rounded"/>
              <a:buAutoNum type="arabicPeriod"/>
            </a:pPr>
            <a:r>
              <a:rPr lang="en-US" sz="3700">
                <a:latin typeface="Arial Rounded"/>
                <a:ea typeface="Arial Rounded"/>
                <a:cs typeface="Arial Rounded"/>
                <a:sym typeface="Arial Rounded"/>
              </a:rPr>
              <a:t>Downsloping Accumulation and Distribution</a:t>
            </a:r>
            <a:endParaRPr sz="37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8818bacbda_0_17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400">
                <a:latin typeface="Arial Rounded"/>
                <a:ea typeface="Arial Rounded"/>
                <a:cs typeface="Arial Rounded"/>
                <a:sym typeface="Arial Rounded"/>
              </a:rPr>
              <a:t>Difference b/w Accumulation and Distribution</a:t>
            </a:r>
            <a:endParaRPr sz="34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37" name="Google Shape;237;g28818bacbda_0_17"/>
          <p:cNvSpPr txBox="1"/>
          <p:nvPr/>
        </p:nvSpPr>
        <p:spPr>
          <a:xfrm>
            <a:off x="812175" y="1744400"/>
            <a:ext cx="884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g28818bacbda_0_17"/>
          <p:cNvSpPr txBox="1"/>
          <p:nvPr/>
        </p:nvSpPr>
        <p:spPr>
          <a:xfrm>
            <a:off x="197975" y="1360575"/>
            <a:ext cx="11902200" cy="7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latin typeface="Arial Rounded"/>
                <a:ea typeface="Arial Rounded"/>
                <a:cs typeface="Arial Rounded"/>
                <a:sym typeface="Arial Rounded"/>
              </a:rPr>
              <a:t>None as such but…</a:t>
            </a:r>
            <a:endParaRPr sz="37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4635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 Rounded"/>
              <a:buAutoNum type="arabicPeriod"/>
            </a:pPr>
            <a:r>
              <a:rPr lang="en-US" sz="3700">
                <a:latin typeface="Arial Rounded"/>
                <a:ea typeface="Arial Rounded"/>
                <a:cs typeface="Arial Rounded"/>
                <a:sym typeface="Arial Rounded"/>
              </a:rPr>
              <a:t>Location of ST in phase A - middle, upper, lower</a:t>
            </a:r>
            <a:endParaRPr sz="37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4635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 Rounded"/>
              <a:buAutoNum type="arabicPeriod"/>
            </a:pPr>
            <a:r>
              <a:rPr lang="en-US" sz="3700">
                <a:latin typeface="Arial Rounded"/>
                <a:ea typeface="Arial Rounded"/>
                <a:cs typeface="Arial Rounded"/>
                <a:sym typeface="Arial Rounded"/>
              </a:rPr>
              <a:t>Tests in phase B i.e. SoS, SoW, Failed tests</a:t>
            </a:r>
            <a:endParaRPr sz="37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4635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 Rounded"/>
              <a:buAutoNum type="arabicPeriod"/>
            </a:pPr>
            <a:r>
              <a:rPr lang="en-US" sz="3700">
                <a:latin typeface="Arial Rounded"/>
                <a:ea typeface="Arial Rounded"/>
                <a:cs typeface="Arial Rounded"/>
                <a:sym typeface="Arial Rounded"/>
              </a:rPr>
              <a:t>False Breakout in Phase C - Opposite direction </a:t>
            </a:r>
            <a:endParaRPr sz="37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4635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 Rounded"/>
              <a:buAutoNum type="arabicPeriod"/>
            </a:pPr>
            <a:r>
              <a:rPr lang="en-US" sz="3700">
                <a:latin typeface="Arial Rounded"/>
                <a:ea typeface="Arial Rounded"/>
                <a:cs typeface="Arial Rounded"/>
                <a:sym typeface="Arial Rounded"/>
              </a:rPr>
              <a:t>Effort and Strength in Phase D</a:t>
            </a:r>
            <a:endParaRPr sz="37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4635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 Rounded"/>
              <a:buAutoNum type="arabicPeriod"/>
            </a:pPr>
            <a:r>
              <a:rPr lang="en-US" sz="3700">
                <a:latin typeface="Arial Rounded"/>
                <a:ea typeface="Arial Rounded"/>
                <a:cs typeface="Arial Rounded"/>
                <a:sym typeface="Arial Rounded"/>
              </a:rPr>
              <a:t>Volume patterns during cause</a:t>
            </a:r>
            <a:endParaRPr sz="37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8605ca1879_0_4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Previous OHLC (UT)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02" name="Google Shape;102;g28605ca1879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900"/>
            <a:ext cx="11887202" cy="576385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8605ca1879_0_8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Previous OHLC (UT)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08" name="Google Shape;108;g28605ca1879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900"/>
            <a:ext cx="11887202" cy="5763851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8605ca1879_0_12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Previous OHLC (UT)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14" name="Google Shape;114;g28605ca1879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900"/>
            <a:ext cx="11887202" cy="5763851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8605ca1879_0_16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Retail Gains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20" name="Google Shape;120;g28605ca1879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900"/>
            <a:ext cx="11887201" cy="57432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8605ca1879_0_20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Whale Gains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26" name="Google Shape;126;g28605ca1879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900"/>
            <a:ext cx="11887200" cy="5774201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8605ca1879_0_36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The Wyckoff Method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32" name="Google Shape;132;g28605ca1879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2025" y="883675"/>
            <a:ext cx="4625175" cy="578147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3" name="Google Shape;133;g28605ca1879_0_36"/>
          <p:cNvSpPr txBox="1"/>
          <p:nvPr/>
        </p:nvSpPr>
        <p:spPr>
          <a:xfrm>
            <a:off x="88600" y="1222750"/>
            <a:ext cx="72072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Font typeface="Arial Rounded"/>
              <a:buChar char="●"/>
            </a:pPr>
            <a:r>
              <a:rPr lang="en-US" sz="3400">
                <a:latin typeface="Arial Rounded"/>
                <a:ea typeface="Arial Rounded"/>
                <a:cs typeface="Arial Rounded"/>
                <a:sym typeface="Arial Rounded"/>
              </a:rPr>
              <a:t>Richard Wyckoff</a:t>
            </a:r>
            <a:endParaRPr sz="34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Font typeface="Arial Rounded"/>
              <a:buChar char="●"/>
            </a:pPr>
            <a:r>
              <a:rPr lang="en-US" sz="3400">
                <a:latin typeface="Arial Rounded"/>
                <a:ea typeface="Arial Rounded"/>
                <a:cs typeface="Arial Rounded"/>
                <a:sym typeface="Arial Rounded"/>
              </a:rPr>
              <a:t>Four phases of Price Action</a:t>
            </a:r>
            <a:endParaRPr sz="34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444500" lvl="1" marL="914400" rtl="0" algn="l">
              <a:spcBef>
                <a:spcPts val="0"/>
              </a:spcBef>
              <a:spcAft>
                <a:spcPts val="0"/>
              </a:spcAft>
              <a:buSzPts val="3400"/>
              <a:buFont typeface="Arial Rounded"/>
              <a:buChar char="○"/>
            </a:pPr>
            <a:r>
              <a:rPr lang="en-US" sz="3400">
                <a:latin typeface="Arial Rounded"/>
                <a:ea typeface="Arial Rounded"/>
                <a:cs typeface="Arial Rounded"/>
                <a:sym typeface="Arial Rounded"/>
              </a:rPr>
              <a:t>Accumulation</a:t>
            </a:r>
            <a:endParaRPr sz="34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444500" lvl="1" marL="914400" rtl="0" algn="l">
              <a:spcBef>
                <a:spcPts val="0"/>
              </a:spcBef>
              <a:spcAft>
                <a:spcPts val="0"/>
              </a:spcAft>
              <a:buSzPts val="3400"/>
              <a:buFont typeface="Arial Rounded"/>
              <a:buChar char="○"/>
            </a:pPr>
            <a:r>
              <a:rPr lang="en-US" sz="3400">
                <a:latin typeface="Arial Rounded"/>
                <a:ea typeface="Arial Rounded"/>
                <a:cs typeface="Arial Rounded"/>
                <a:sym typeface="Arial Rounded"/>
              </a:rPr>
              <a:t>Uptrend</a:t>
            </a:r>
            <a:endParaRPr sz="34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444500" lvl="1" marL="914400" rtl="0" algn="l">
              <a:spcBef>
                <a:spcPts val="0"/>
              </a:spcBef>
              <a:spcAft>
                <a:spcPts val="0"/>
              </a:spcAft>
              <a:buSzPts val="3400"/>
              <a:buFont typeface="Arial Rounded"/>
              <a:buChar char="○"/>
            </a:pPr>
            <a:r>
              <a:rPr lang="en-US" sz="3400">
                <a:latin typeface="Arial Rounded"/>
                <a:ea typeface="Arial Rounded"/>
                <a:cs typeface="Arial Rounded"/>
                <a:sym typeface="Arial Rounded"/>
              </a:rPr>
              <a:t>Reaccumulation/Distribution</a:t>
            </a:r>
            <a:endParaRPr sz="34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444500" lvl="1" marL="914400" rtl="0" algn="l">
              <a:spcBef>
                <a:spcPts val="0"/>
              </a:spcBef>
              <a:spcAft>
                <a:spcPts val="0"/>
              </a:spcAft>
              <a:buSzPts val="3400"/>
              <a:buFont typeface="Arial Rounded"/>
              <a:buChar char="○"/>
            </a:pPr>
            <a:r>
              <a:rPr lang="en-US" sz="3400">
                <a:latin typeface="Arial Rounded"/>
                <a:ea typeface="Arial Rounded"/>
                <a:cs typeface="Arial Rounded"/>
                <a:sym typeface="Arial Rounded"/>
              </a:rPr>
              <a:t>Downtrend</a:t>
            </a:r>
            <a:endParaRPr sz="34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8605ca1879_0_44"/>
          <p:cNvSpPr txBox="1"/>
          <p:nvPr>
            <p:ph type="title"/>
          </p:nvPr>
        </p:nvSpPr>
        <p:spPr>
          <a:xfrm>
            <a:off x="0" y="0"/>
            <a:ext cx="12192000" cy="745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150" lIns="90300" spcFirstLastPara="1" rIns="90300" wrap="square" tIns="45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Arial Rounded"/>
                <a:ea typeface="Arial Rounded"/>
                <a:cs typeface="Arial Rounded"/>
                <a:sym typeface="Arial Rounded"/>
              </a:rPr>
              <a:t>The Wyckoff Method</a:t>
            </a:r>
            <a:endParaRPr sz="4000" cap="none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39" name="Google Shape;139;g28605ca1879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900"/>
            <a:ext cx="11887202" cy="5729726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seecs</dc:creator>
</cp:coreProperties>
</file>